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62" r:id="rId6"/>
    <p:sldId id="263" r:id="rId7"/>
    <p:sldId id="265" r:id="rId8"/>
    <p:sldId id="271" r:id="rId9"/>
    <p:sldId id="266" r:id="rId10"/>
    <p:sldId id="270" r:id="rId11"/>
    <p:sldId id="264" r:id="rId12"/>
    <p:sldId id="268" r:id="rId13"/>
    <p:sldId id="269" r:id="rId14"/>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FF62-45F4-4AB7-AAE5-6EB70388E03F}"/>
              </a:ext>
            </a:extLst>
          </p:cNvPr>
          <p:cNvSpPr>
            <a:spLocks noGrp="1"/>
          </p:cNvSpPr>
          <p:nvPr>
            <p:ph type="ctrTitle"/>
          </p:nvPr>
        </p:nvSpPr>
        <p:spPr>
          <a:xfrm>
            <a:off x="1100015" y="1089442"/>
            <a:ext cx="7315200" cy="2424467"/>
          </a:xfrm>
        </p:spPr>
        <p:txBody>
          <a:bodyPr/>
          <a:lstStyle/>
          <a:p>
            <a:r>
              <a:rPr lang="en-US" dirty="0"/>
              <a:t>«Correctio </a:t>
            </a:r>
            <a:r>
              <a:rPr lang="en-US" dirty="0" err="1"/>
              <a:t>Fraterna</a:t>
            </a:r>
            <a:r>
              <a:rPr lang="en-US" dirty="0"/>
              <a:t>»</a:t>
            </a:r>
            <a:br>
              <a:rPr lang="en-US" dirty="0"/>
            </a:br>
            <a:r>
              <a:rPr lang="en-US" sz="3200" i="1" dirty="0"/>
              <a:t>(</a:t>
            </a:r>
            <a:r>
              <a:rPr lang="en-US" sz="3200" dirty="0"/>
              <a:t>or</a:t>
            </a:r>
            <a:r>
              <a:rPr lang="en-US" sz="3200" i="1" dirty="0"/>
              <a:t> Fraternal Correction)</a:t>
            </a:r>
            <a:endParaRPr lang="en-US" dirty="0"/>
          </a:p>
        </p:txBody>
      </p:sp>
      <p:sp>
        <p:nvSpPr>
          <p:cNvPr id="3" name="Subtitle 2">
            <a:extLst>
              <a:ext uri="{FF2B5EF4-FFF2-40B4-BE49-F238E27FC236}">
                <a16:creationId xmlns:a16="http://schemas.microsoft.com/office/drawing/2014/main" id="{23CCB029-A350-4578-9999-7937AC646E1A}"/>
              </a:ext>
            </a:extLst>
          </p:cNvPr>
          <p:cNvSpPr>
            <a:spLocks noGrp="1"/>
          </p:cNvSpPr>
          <p:nvPr>
            <p:ph type="subTitle" idx="1"/>
          </p:nvPr>
        </p:nvSpPr>
        <p:spPr>
          <a:xfrm>
            <a:off x="1100015" y="4631058"/>
            <a:ext cx="7315200" cy="914400"/>
          </a:xfrm>
        </p:spPr>
        <p:txBody>
          <a:bodyPr/>
          <a:lstStyle/>
          <a:p>
            <a:r>
              <a:rPr lang="en-US" dirty="0"/>
              <a:t>Xaverian </a:t>
            </a:r>
            <a:r>
              <a:rPr lang="en-US" dirty="0" err="1"/>
              <a:t>Theologate</a:t>
            </a:r>
            <a:r>
              <a:rPr lang="en-US" dirty="0"/>
              <a:t> Manila, January 9, 2021</a:t>
            </a:r>
          </a:p>
          <a:p>
            <a:r>
              <a:rPr lang="en-US" i="1" dirty="0"/>
              <a:t>Community Formative Meeting</a:t>
            </a:r>
          </a:p>
        </p:txBody>
      </p:sp>
      <p:pic>
        <p:nvPicPr>
          <p:cNvPr id="5" name="Picture 4">
            <a:extLst>
              <a:ext uri="{FF2B5EF4-FFF2-40B4-BE49-F238E27FC236}">
                <a16:creationId xmlns:a16="http://schemas.microsoft.com/office/drawing/2014/main" id="{62D045AD-88FA-4C51-89E2-BFFBB2EAB77F}"/>
              </a:ext>
            </a:extLst>
          </p:cNvPr>
          <p:cNvPicPr>
            <a:picLocks noChangeAspect="1"/>
          </p:cNvPicPr>
          <p:nvPr/>
        </p:nvPicPr>
        <p:blipFill>
          <a:blip r:embed="rId2"/>
          <a:stretch>
            <a:fillRect/>
          </a:stretch>
        </p:blipFill>
        <p:spPr>
          <a:xfrm rot="361869">
            <a:off x="8363822" y="2204640"/>
            <a:ext cx="2996609" cy="2996609"/>
          </a:xfrm>
          <a:prstGeom prst="rect">
            <a:avLst/>
          </a:prstGeom>
        </p:spPr>
      </p:pic>
    </p:spTree>
    <p:extLst>
      <p:ext uri="{BB962C8B-B14F-4D97-AF65-F5344CB8AC3E}">
        <p14:creationId xmlns:p14="http://schemas.microsoft.com/office/powerpoint/2010/main" val="324527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0F51-201F-48E2-B867-AC5D4081E1DB}"/>
              </a:ext>
            </a:extLst>
          </p:cNvPr>
          <p:cNvSpPr>
            <a:spLocks noGrp="1"/>
          </p:cNvSpPr>
          <p:nvPr>
            <p:ph type="title"/>
          </p:nvPr>
        </p:nvSpPr>
        <p:spPr/>
        <p:txBody>
          <a:bodyPr/>
          <a:lstStyle/>
          <a:p>
            <a:r>
              <a:rPr lang="en-US" dirty="0"/>
              <a:t>How to make the correction</a:t>
            </a:r>
          </a:p>
        </p:txBody>
      </p:sp>
      <p:pic>
        <p:nvPicPr>
          <p:cNvPr id="5" name="Content Placeholder 4">
            <a:extLst>
              <a:ext uri="{FF2B5EF4-FFF2-40B4-BE49-F238E27FC236}">
                <a16:creationId xmlns:a16="http://schemas.microsoft.com/office/drawing/2014/main" id="{302B866F-E4C1-420D-AE3F-9289E6D21A34}"/>
              </a:ext>
            </a:extLst>
          </p:cNvPr>
          <p:cNvPicPr>
            <a:picLocks noGrp="1" noChangeAspect="1"/>
          </p:cNvPicPr>
          <p:nvPr>
            <p:ph idx="1"/>
          </p:nvPr>
        </p:nvPicPr>
        <p:blipFill>
          <a:blip r:embed="rId2"/>
          <a:stretch>
            <a:fillRect/>
          </a:stretch>
        </p:blipFill>
        <p:spPr>
          <a:xfrm>
            <a:off x="3615625" y="939177"/>
            <a:ext cx="8323456" cy="4681944"/>
          </a:xfrm>
          <a:effectLst>
            <a:softEdge rad="12700"/>
          </a:effectLst>
        </p:spPr>
      </p:pic>
    </p:spTree>
    <p:extLst>
      <p:ext uri="{BB962C8B-B14F-4D97-AF65-F5344CB8AC3E}">
        <p14:creationId xmlns:p14="http://schemas.microsoft.com/office/powerpoint/2010/main" val="140871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33A4-896F-4DAE-8FD6-EA51CFD2558D}"/>
              </a:ext>
            </a:extLst>
          </p:cNvPr>
          <p:cNvSpPr>
            <a:spLocks noGrp="1"/>
          </p:cNvSpPr>
          <p:nvPr>
            <p:ph type="title"/>
          </p:nvPr>
        </p:nvSpPr>
        <p:spPr/>
        <p:txBody>
          <a:bodyPr/>
          <a:lstStyle/>
          <a:p>
            <a:r>
              <a:rPr lang="en-US" dirty="0"/>
              <a:t>Realistic expectations.</a:t>
            </a:r>
          </a:p>
        </p:txBody>
      </p:sp>
      <p:sp>
        <p:nvSpPr>
          <p:cNvPr id="3" name="Content Placeholder 2">
            <a:extLst>
              <a:ext uri="{FF2B5EF4-FFF2-40B4-BE49-F238E27FC236}">
                <a16:creationId xmlns:a16="http://schemas.microsoft.com/office/drawing/2014/main" id="{74EC5AFC-334C-4FC0-916E-78CF47F59E8B}"/>
              </a:ext>
            </a:extLst>
          </p:cNvPr>
          <p:cNvSpPr>
            <a:spLocks noGrp="1"/>
          </p:cNvSpPr>
          <p:nvPr>
            <p:ph idx="1"/>
          </p:nvPr>
        </p:nvSpPr>
        <p:spPr/>
        <p:txBody>
          <a:bodyPr>
            <a:normAutofit lnSpcReduction="10000"/>
          </a:bodyPr>
          <a:lstStyle/>
          <a:p>
            <a:pPr algn="l" rtl="0"/>
            <a:r>
              <a:rPr lang="en-US" sz="2800" dirty="0">
                <a:solidFill>
                  <a:schemeClr val="tx1"/>
                </a:solidFill>
              </a:rPr>
              <a:t>Correction will enhance our personal </a:t>
            </a:r>
            <a:r>
              <a:rPr lang="en-US" sz="2800" b="1" dirty="0">
                <a:solidFill>
                  <a:schemeClr val="tx1"/>
                </a:solidFill>
              </a:rPr>
              <a:t>self awareness</a:t>
            </a:r>
            <a:r>
              <a:rPr lang="en-US" sz="2800" dirty="0">
                <a:solidFill>
                  <a:schemeClr val="tx1"/>
                </a:solidFill>
              </a:rPr>
              <a:t>. This, in itself, is already an achievement, because it fosters the process toward maturity.</a:t>
            </a:r>
          </a:p>
          <a:p>
            <a:pPr algn="l" rtl="0"/>
            <a:r>
              <a:rPr lang="en-US" sz="2800" dirty="0">
                <a:solidFill>
                  <a:schemeClr val="tx1"/>
                </a:solidFill>
              </a:rPr>
              <a:t>Not all the defects will be solved with the </a:t>
            </a:r>
            <a:r>
              <a:rPr lang="en-US" sz="2800" i="1" dirty="0" err="1">
                <a:solidFill>
                  <a:schemeClr val="tx1"/>
                </a:solidFill>
              </a:rPr>
              <a:t>correctio</a:t>
            </a:r>
            <a:r>
              <a:rPr lang="en-US" sz="2800" dirty="0">
                <a:solidFill>
                  <a:schemeClr val="tx1"/>
                </a:solidFill>
              </a:rPr>
              <a:t>. We still need </a:t>
            </a:r>
            <a:r>
              <a:rPr lang="en-US" sz="2800" b="1" dirty="0">
                <a:solidFill>
                  <a:schemeClr val="tx1"/>
                </a:solidFill>
              </a:rPr>
              <a:t>patience</a:t>
            </a:r>
            <a:r>
              <a:rPr lang="en-US" sz="2800" dirty="0">
                <a:solidFill>
                  <a:schemeClr val="tx1"/>
                </a:solidFill>
              </a:rPr>
              <a:t> and  </a:t>
            </a:r>
            <a:r>
              <a:rPr lang="en-US" sz="2800" b="1" dirty="0">
                <a:solidFill>
                  <a:schemeClr val="tx1"/>
                </a:solidFill>
              </a:rPr>
              <a:t>mercy</a:t>
            </a:r>
            <a:r>
              <a:rPr lang="en-US" sz="2800" dirty="0">
                <a:solidFill>
                  <a:schemeClr val="tx1"/>
                </a:solidFill>
              </a:rPr>
              <a:t>. </a:t>
            </a:r>
            <a:r>
              <a:rPr lang="en-US" sz="2800" b="1" dirty="0">
                <a:solidFill>
                  <a:schemeClr val="tx1"/>
                </a:solidFill>
              </a:rPr>
              <a:t>Endurance</a:t>
            </a:r>
            <a:r>
              <a:rPr lang="en-US" sz="2800" dirty="0">
                <a:solidFill>
                  <a:schemeClr val="tx1"/>
                </a:solidFill>
              </a:rPr>
              <a:t> is also an important component in  building our fraternal life.</a:t>
            </a:r>
          </a:p>
          <a:p>
            <a:pPr algn="l" rtl="0"/>
            <a:r>
              <a:rPr lang="en-US" sz="2800" b="1" dirty="0">
                <a:solidFill>
                  <a:schemeClr val="tx1"/>
                </a:solidFill>
              </a:rPr>
              <a:t>Ephesians 4:1-2 – “</a:t>
            </a:r>
            <a:r>
              <a:rPr lang="en-US" sz="2800" dirty="0">
                <a:solidFill>
                  <a:schemeClr val="tx1"/>
                </a:solidFill>
              </a:rPr>
              <a:t>I therefore, the prisoner in the Lord, beg you to lead a life worthy of the calling to which you have been called, with all humility and gentleness, with patience, </a:t>
            </a:r>
            <a:r>
              <a:rPr lang="en-US" sz="2800" b="1" dirty="0">
                <a:solidFill>
                  <a:schemeClr val="tx1"/>
                </a:solidFill>
              </a:rPr>
              <a:t>bearing with one another in love…”.</a:t>
            </a:r>
          </a:p>
          <a:p>
            <a:pPr algn="l" rtl="0"/>
            <a:endParaRPr lang="en-US" sz="2800" b="1" dirty="0"/>
          </a:p>
        </p:txBody>
      </p:sp>
    </p:spTree>
    <p:extLst>
      <p:ext uri="{BB962C8B-B14F-4D97-AF65-F5344CB8AC3E}">
        <p14:creationId xmlns:p14="http://schemas.microsoft.com/office/powerpoint/2010/main" val="21499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54FC-69C5-4E97-AD37-89C59C957570}"/>
              </a:ext>
            </a:extLst>
          </p:cNvPr>
          <p:cNvSpPr>
            <a:spLocks noGrp="1"/>
          </p:cNvSpPr>
          <p:nvPr>
            <p:ph type="title"/>
          </p:nvPr>
        </p:nvSpPr>
        <p:spPr/>
        <p:txBody>
          <a:bodyPr/>
          <a:lstStyle/>
          <a:p>
            <a:r>
              <a:rPr lang="en-US" dirty="0"/>
              <a:t>My disposition in accompanying the other.</a:t>
            </a:r>
          </a:p>
        </p:txBody>
      </p:sp>
      <p:sp>
        <p:nvSpPr>
          <p:cNvPr id="3" name="Content Placeholder 2">
            <a:extLst>
              <a:ext uri="{FF2B5EF4-FFF2-40B4-BE49-F238E27FC236}">
                <a16:creationId xmlns:a16="http://schemas.microsoft.com/office/drawing/2014/main" id="{C600B847-064B-4CF4-ADBA-B33D8F494AD3}"/>
              </a:ext>
            </a:extLst>
          </p:cNvPr>
          <p:cNvSpPr>
            <a:spLocks noGrp="1"/>
          </p:cNvSpPr>
          <p:nvPr>
            <p:ph idx="1"/>
          </p:nvPr>
        </p:nvSpPr>
        <p:spPr>
          <a:xfrm>
            <a:off x="3771613" y="559294"/>
            <a:ext cx="7556293" cy="5895971"/>
          </a:xfrm>
        </p:spPr>
        <p:txBody>
          <a:bodyPr>
            <a:normAutofit/>
          </a:bodyPr>
          <a:lstStyle/>
          <a:p>
            <a:r>
              <a:rPr lang="en-US" sz="2400" dirty="0">
                <a:solidFill>
                  <a:schemeClr val="tx1"/>
                </a:solidFill>
              </a:rPr>
              <a:t>I know that any </a:t>
            </a:r>
            <a:r>
              <a:rPr lang="en-US" sz="2400" b="1" dirty="0">
                <a:solidFill>
                  <a:schemeClr val="tx1"/>
                </a:solidFill>
              </a:rPr>
              <a:t>change is difficult </a:t>
            </a:r>
            <a:r>
              <a:rPr lang="en-US" sz="2400" dirty="0">
                <a:solidFill>
                  <a:schemeClr val="tx1"/>
                </a:solidFill>
              </a:rPr>
              <a:t>(it is difficult for me too), so I give you time for starting a process and I accept the possibility that you fail and start again.</a:t>
            </a:r>
          </a:p>
          <a:p>
            <a:r>
              <a:rPr lang="en-US" sz="2400" dirty="0">
                <a:solidFill>
                  <a:schemeClr val="tx1"/>
                </a:solidFill>
              </a:rPr>
              <a:t>I know that </a:t>
            </a:r>
            <a:r>
              <a:rPr lang="en-US" sz="2400" b="1" dirty="0">
                <a:solidFill>
                  <a:schemeClr val="tx1"/>
                </a:solidFill>
              </a:rPr>
              <a:t>behind any wrong behavior</a:t>
            </a:r>
            <a:r>
              <a:rPr lang="en-US" sz="2400" dirty="0">
                <a:solidFill>
                  <a:schemeClr val="tx1"/>
                </a:solidFill>
              </a:rPr>
              <a:t>, reaction, or attitude there are your fears, stories, traumatic experiences, sufferings, unsolved relational problems (parents?), lack of self esteem, lack of self awareness etc. These are  your personal cross (it is </a:t>
            </a:r>
            <a:r>
              <a:rPr lang="en-US" sz="2400" i="1" dirty="0">
                <a:solidFill>
                  <a:schemeClr val="tx1"/>
                </a:solidFill>
              </a:rPr>
              <a:t>sacred soil</a:t>
            </a:r>
            <a:r>
              <a:rPr lang="en-US" sz="2400" dirty="0">
                <a:solidFill>
                  <a:schemeClr val="tx1"/>
                </a:solidFill>
              </a:rPr>
              <a:t>) that I promise to bear with you, to make it lighter, together. So, </a:t>
            </a:r>
            <a:r>
              <a:rPr lang="en-US" sz="2400" b="1" dirty="0">
                <a:solidFill>
                  <a:schemeClr val="tx1"/>
                </a:solidFill>
              </a:rPr>
              <a:t>be assured of my support!</a:t>
            </a:r>
          </a:p>
          <a:p>
            <a:r>
              <a:rPr lang="en-US" sz="2400" b="1" dirty="0">
                <a:solidFill>
                  <a:schemeClr val="tx1"/>
                </a:solidFill>
              </a:rPr>
              <a:t>We ask the help of God.</a:t>
            </a:r>
          </a:p>
          <a:p>
            <a:r>
              <a:rPr lang="en-US" sz="2400" dirty="0">
                <a:solidFill>
                  <a:schemeClr val="tx1"/>
                </a:solidFill>
              </a:rPr>
              <a:t>We practice </a:t>
            </a:r>
            <a:r>
              <a:rPr lang="en-US" sz="2400" i="1" dirty="0">
                <a:solidFill>
                  <a:schemeClr val="tx1"/>
                </a:solidFill>
              </a:rPr>
              <a:t>fraternal correction (</a:t>
            </a:r>
            <a:r>
              <a:rPr lang="en-US" sz="2400" dirty="0">
                <a:solidFill>
                  <a:schemeClr val="tx1"/>
                </a:solidFill>
              </a:rPr>
              <a:t>o </a:t>
            </a:r>
            <a:r>
              <a:rPr lang="en-US" sz="2400" i="1" dirty="0">
                <a:solidFill>
                  <a:schemeClr val="tx1"/>
                </a:solidFill>
              </a:rPr>
              <a:t>correctio </a:t>
            </a:r>
            <a:r>
              <a:rPr lang="en-US" sz="2400" i="1" dirty="0" err="1">
                <a:solidFill>
                  <a:schemeClr val="tx1"/>
                </a:solidFill>
              </a:rPr>
              <a:t>fraterna</a:t>
            </a:r>
            <a:r>
              <a:rPr lang="en-US" sz="2400" dirty="0">
                <a:solidFill>
                  <a:schemeClr val="tx1"/>
                </a:solidFill>
              </a:rPr>
              <a:t>)</a:t>
            </a:r>
            <a:r>
              <a:rPr lang="en-US" sz="2400" i="1" dirty="0">
                <a:solidFill>
                  <a:schemeClr val="tx1"/>
                </a:solidFill>
              </a:rPr>
              <a:t> </a:t>
            </a:r>
            <a:r>
              <a:rPr lang="en-US" sz="2400" dirty="0">
                <a:solidFill>
                  <a:schemeClr val="tx1"/>
                </a:solidFill>
              </a:rPr>
              <a:t>so to </a:t>
            </a:r>
            <a:r>
              <a:rPr lang="en-US" sz="2400" b="1" dirty="0">
                <a:solidFill>
                  <a:schemeClr val="tx1"/>
                </a:solidFill>
              </a:rPr>
              <a:t>get closer to Him and to our brothers and sister</a:t>
            </a:r>
            <a:r>
              <a:rPr lang="en-US" sz="2400" dirty="0">
                <a:solidFill>
                  <a:schemeClr val="tx1"/>
                </a:solidFill>
              </a:rPr>
              <a:t>, and to </a:t>
            </a:r>
            <a:r>
              <a:rPr lang="en-US" sz="2400" b="1" dirty="0">
                <a:solidFill>
                  <a:schemeClr val="tx1"/>
                </a:solidFill>
              </a:rPr>
              <a:t>testify</a:t>
            </a:r>
            <a:r>
              <a:rPr lang="en-US" sz="2400" dirty="0">
                <a:solidFill>
                  <a:schemeClr val="tx1"/>
                </a:solidFill>
              </a:rPr>
              <a:t> His presence in our life to the others.</a:t>
            </a:r>
          </a:p>
        </p:txBody>
      </p:sp>
    </p:spTree>
    <p:extLst>
      <p:ext uri="{BB962C8B-B14F-4D97-AF65-F5344CB8AC3E}">
        <p14:creationId xmlns:p14="http://schemas.microsoft.com/office/powerpoint/2010/main" val="21016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8B77-0652-4372-9126-837EAE085B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E9B79A-5AB5-44E0-A0A1-35F6BCE64EA9}"/>
              </a:ext>
            </a:extLst>
          </p:cNvPr>
          <p:cNvSpPr>
            <a:spLocks noGrp="1"/>
          </p:cNvSpPr>
          <p:nvPr>
            <p:ph idx="1"/>
          </p:nvPr>
        </p:nvSpPr>
        <p:spPr/>
        <p:txBody>
          <a:bodyPr>
            <a:normAutofit/>
          </a:bodyPr>
          <a:lstStyle/>
          <a:p>
            <a:r>
              <a:rPr lang="en-US" sz="8000" dirty="0"/>
              <a:t>Thank YOU</a:t>
            </a:r>
          </a:p>
        </p:txBody>
      </p:sp>
    </p:spTree>
    <p:extLst>
      <p:ext uri="{BB962C8B-B14F-4D97-AF65-F5344CB8AC3E}">
        <p14:creationId xmlns:p14="http://schemas.microsoft.com/office/powerpoint/2010/main" val="191653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6AA0-F394-4C45-AA30-7E75CC154201}"/>
              </a:ext>
            </a:extLst>
          </p:cNvPr>
          <p:cNvSpPr>
            <a:spLocks noGrp="1"/>
          </p:cNvSpPr>
          <p:nvPr>
            <p:ph type="title"/>
          </p:nvPr>
        </p:nvSpPr>
        <p:spPr/>
        <p:txBody>
          <a:bodyPr/>
          <a:lstStyle/>
          <a:p>
            <a:r>
              <a:rPr lang="en-US" dirty="0"/>
              <a:t>The spirit behind the </a:t>
            </a:r>
            <a:r>
              <a:rPr lang="en-US" i="1" dirty="0"/>
              <a:t>correctio </a:t>
            </a:r>
            <a:r>
              <a:rPr lang="en-US" i="1" dirty="0" err="1"/>
              <a:t>fraterna</a:t>
            </a:r>
            <a:endParaRPr lang="en-US" i="1" dirty="0"/>
          </a:p>
        </p:txBody>
      </p:sp>
      <p:sp>
        <p:nvSpPr>
          <p:cNvPr id="3" name="Content Placeholder 2">
            <a:extLst>
              <a:ext uri="{FF2B5EF4-FFF2-40B4-BE49-F238E27FC236}">
                <a16:creationId xmlns:a16="http://schemas.microsoft.com/office/drawing/2014/main" id="{1AA0611E-2779-493B-B7BF-43C94224465E}"/>
              </a:ext>
            </a:extLst>
          </p:cNvPr>
          <p:cNvSpPr>
            <a:spLocks noGrp="1"/>
          </p:cNvSpPr>
          <p:nvPr>
            <p:ph idx="1"/>
          </p:nvPr>
        </p:nvSpPr>
        <p:spPr/>
        <p:txBody>
          <a:bodyPr>
            <a:normAutofit lnSpcReduction="10000"/>
          </a:bodyPr>
          <a:lstStyle/>
          <a:p>
            <a:r>
              <a:rPr lang="en-US" sz="2400" b="1" dirty="0">
                <a:latin typeface="Arial" panose="020B0604020202020204" pitchFamily="34" charset="0"/>
              </a:rPr>
              <a:t>Matthew 18:15 -</a:t>
            </a:r>
            <a:r>
              <a:rPr lang="en-US" sz="2400" dirty="0">
                <a:latin typeface="Arial" panose="020B0604020202020204" pitchFamily="34" charset="0"/>
              </a:rPr>
              <a:t> "If another member of the church sins against you, go and </a:t>
            </a:r>
            <a:r>
              <a:rPr lang="en-US" sz="2400" b="1" dirty="0">
                <a:latin typeface="Arial" panose="020B0604020202020204" pitchFamily="34" charset="0"/>
              </a:rPr>
              <a:t>point out the fault </a:t>
            </a:r>
            <a:r>
              <a:rPr lang="en-US" sz="2400" dirty="0">
                <a:latin typeface="Arial" panose="020B0604020202020204" pitchFamily="34" charset="0"/>
              </a:rPr>
              <a:t>when the two of you are alone. If the member listens to you, you have regained that one”. </a:t>
            </a:r>
            <a:endParaRPr lang="en-US" sz="2400" dirty="0"/>
          </a:p>
          <a:p>
            <a:pPr algn="l" rtl="0"/>
            <a:r>
              <a:rPr lang="en-US" sz="2400" b="1" i="0" u="none" strike="noStrike" baseline="0" dirty="0">
                <a:latin typeface="Arial" panose="020B0604020202020204" pitchFamily="34" charset="0"/>
              </a:rPr>
              <a:t>Colossians 3:16 -</a:t>
            </a:r>
            <a:r>
              <a:rPr lang="en-US" sz="2400" b="0" i="0" u="none" strike="noStrike" baseline="0" dirty="0">
                <a:latin typeface="Arial" panose="020B0604020202020204" pitchFamily="34" charset="0"/>
              </a:rPr>
              <a:t> “Let the word of Christ dwell in you richly; teach and </a:t>
            </a:r>
            <a:r>
              <a:rPr lang="en-US" sz="2400" b="1" i="0" u="none" strike="noStrike" baseline="0" dirty="0">
                <a:latin typeface="Arial" panose="020B0604020202020204" pitchFamily="34" charset="0"/>
              </a:rPr>
              <a:t>admonish</a:t>
            </a:r>
            <a:r>
              <a:rPr lang="en-US" sz="2400" b="0" i="0" u="none" strike="noStrike" baseline="0" dirty="0">
                <a:latin typeface="Arial" panose="020B0604020202020204" pitchFamily="34" charset="0"/>
              </a:rPr>
              <a:t> one another in all wisdom; and with gratitude in your hearts sing psalms, hymns, and spiritual songs to God”.</a:t>
            </a:r>
          </a:p>
          <a:p>
            <a:pPr algn="l" rtl="0"/>
            <a:r>
              <a:rPr lang="en-US" sz="2400" b="0" i="0" u="none" strike="noStrike" baseline="30000" dirty="0">
                <a:latin typeface="Arial" panose="020B0604020202020204" pitchFamily="34" charset="0"/>
              </a:rPr>
              <a:t> </a:t>
            </a:r>
            <a:r>
              <a:rPr lang="en-US" sz="2400" b="1" i="0" u="none" strike="noStrike" baseline="0" dirty="0">
                <a:latin typeface="Arial" panose="020B0604020202020204" pitchFamily="34" charset="0"/>
              </a:rPr>
              <a:t>1 Thessalonians 5:11 -</a:t>
            </a:r>
            <a:r>
              <a:rPr lang="en-US" sz="2400" b="0" i="0" u="none" strike="noStrike" baseline="0" dirty="0">
                <a:latin typeface="Arial" panose="020B0604020202020204" pitchFamily="34" charset="0"/>
              </a:rPr>
              <a:t> “Therefore </a:t>
            </a:r>
            <a:r>
              <a:rPr lang="en-US" sz="2400" b="1" i="0" u="none" strike="noStrike" baseline="0" dirty="0">
                <a:latin typeface="Arial" panose="020B0604020202020204" pitchFamily="34" charset="0"/>
              </a:rPr>
              <a:t>encourage one another and build up each other</a:t>
            </a:r>
            <a:r>
              <a:rPr lang="en-US" sz="2400" b="0" i="0" u="none" strike="noStrike" baseline="0" dirty="0">
                <a:latin typeface="Arial" panose="020B0604020202020204" pitchFamily="34" charset="0"/>
              </a:rPr>
              <a:t>, as indeed you are doing”.</a:t>
            </a:r>
          </a:p>
          <a:p>
            <a:pPr algn="l" rtl="0"/>
            <a:r>
              <a:rPr lang="en-US" sz="2400" b="1" i="0" u="none" strike="noStrike" baseline="0" dirty="0">
                <a:latin typeface="Arial" panose="020B0604020202020204" pitchFamily="34" charset="0"/>
              </a:rPr>
              <a:t>Romans 12:5 -</a:t>
            </a:r>
            <a:r>
              <a:rPr lang="en-US" sz="2400" b="0" i="0" u="none" strike="noStrike" baseline="0" dirty="0">
                <a:latin typeface="Arial" panose="020B0604020202020204" pitchFamily="34" charset="0"/>
              </a:rPr>
              <a:t> “… so we, who are many, </a:t>
            </a:r>
            <a:r>
              <a:rPr lang="en-US" sz="2400" b="1" i="0" u="none" strike="noStrike" baseline="0" dirty="0">
                <a:latin typeface="Arial" panose="020B0604020202020204" pitchFamily="34" charset="0"/>
              </a:rPr>
              <a:t>are one body in Christ</a:t>
            </a:r>
            <a:r>
              <a:rPr lang="en-US" sz="2400" b="0" i="0" u="none" strike="noStrike" baseline="0" dirty="0">
                <a:latin typeface="Arial" panose="020B0604020202020204" pitchFamily="34" charset="0"/>
              </a:rPr>
              <a:t>, and individually we are members one of another”.</a:t>
            </a:r>
            <a:endParaRPr lang="en-US" sz="2400" dirty="0"/>
          </a:p>
          <a:p>
            <a:pPr marL="0" indent="0" algn="l" rtl="0">
              <a:buNone/>
            </a:pPr>
            <a:endParaRPr lang="en-US" sz="2400" b="0" i="0" u="none" strike="noStrike" baseline="0" dirty="0">
              <a:latin typeface="Arial" panose="020B0604020202020204" pitchFamily="34" charset="0"/>
            </a:endParaRPr>
          </a:p>
        </p:txBody>
      </p:sp>
    </p:spTree>
    <p:extLst>
      <p:ext uri="{BB962C8B-B14F-4D97-AF65-F5344CB8AC3E}">
        <p14:creationId xmlns:p14="http://schemas.microsoft.com/office/powerpoint/2010/main" val="6048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F44E-0AAF-41FB-A34B-A7F9BC5F5AD6}"/>
              </a:ext>
            </a:extLst>
          </p:cNvPr>
          <p:cNvSpPr>
            <a:spLocks noGrp="1"/>
          </p:cNvSpPr>
          <p:nvPr>
            <p:ph type="title"/>
          </p:nvPr>
        </p:nvSpPr>
        <p:spPr/>
        <p:txBody>
          <a:bodyPr/>
          <a:lstStyle/>
          <a:p>
            <a:r>
              <a:rPr lang="en-US" dirty="0"/>
              <a:t>Spirituality of communion.</a:t>
            </a:r>
          </a:p>
        </p:txBody>
      </p:sp>
      <p:sp>
        <p:nvSpPr>
          <p:cNvPr id="3" name="Content Placeholder 2">
            <a:extLst>
              <a:ext uri="{FF2B5EF4-FFF2-40B4-BE49-F238E27FC236}">
                <a16:creationId xmlns:a16="http://schemas.microsoft.com/office/drawing/2014/main" id="{E75441C4-753C-424B-A82A-08BD88A36C36}"/>
              </a:ext>
            </a:extLst>
          </p:cNvPr>
          <p:cNvSpPr>
            <a:spLocks noGrp="1"/>
          </p:cNvSpPr>
          <p:nvPr>
            <p:ph idx="1"/>
          </p:nvPr>
        </p:nvSpPr>
        <p:spPr/>
        <p:txBody>
          <a:bodyPr>
            <a:normAutofit lnSpcReduction="10000"/>
          </a:bodyPr>
          <a:lstStyle/>
          <a:p>
            <a:r>
              <a:rPr lang="en-US" sz="2400" dirty="0">
                <a:latin typeface="Tahoma" panose="020B0604030504040204" pitchFamily="34" charset="0"/>
              </a:rPr>
              <a:t>The </a:t>
            </a:r>
            <a:r>
              <a:rPr lang="en-US" sz="2400" dirty="0">
                <a:solidFill>
                  <a:schemeClr val="tx1"/>
                </a:solidFill>
                <a:latin typeface="Tahoma" panose="020B0604030504040204" pitchFamily="34" charset="0"/>
              </a:rPr>
              <a:t>C</a:t>
            </a:r>
            <a:r>
              <a:rPr lang="en-US" sz="2400" dirty="0">
                <a:latin typeface="Tahoma" panose="020B0604030504040204" pitchFamily="34" charset="0"/>
              </a:rPr>
              <a:t>hurch is asking us to move from a very </a:t>
            </a:r>
            <a:r>
              <a:rPr lang="en-US" sz="2400" b="1" dirty="0">
                <a:latin typeface="Tahoma" panose="020B0604030504040204" pitchFamily="34" charset="0"/>
              </a:rPr>
              <a:t>“individualistic” </a:t>
            </a:r>
            <a:r>
              <a:rPr lang="en-US" sz="2400" dirty="0">
                <a:latin typeface="Tahoma" panose="020B0604030504040204" pitchFamily="34" charset="0"/>
              </a:rPr>
              <a:t>approach to spiritual life (me and God only, the other at most is the target of my charity work or is a co-worker) to a </a:t>
            </a:r>
            <a:r>
              <a:rPr lang="en-US" sz="2400" b="1" dirty="0">
                <a:latin typeface="Tahoma" panose="020B0604030504040204" pitchFamily="34" charset="0"/>
              </a:rPr>
              <a:t>spirituality of communion </a:t>
            </a:r>
            <a:r>
              <a:rPr lang="en-US" sz="2400" dirty="0">
                <a:latin typeface="Tahoma" panose="020B0604030504040204" pitchFamily="34" charset="0"/>
              </a:rPr>
              <a:t>(me, my brother, God)</a:t>
            </a:r>
          </a:p>
          <a:p>
            <a:r>
              <a:rPr lang="en-US" sz="2400" b="1" dirty="0">
                <a:latin typeface="Tahoma" panose="020B0604030504040204" pitchFamily="34" charset="0"/>
              </a:rPr>
              <a:t>Novo </a:t>
            </a:r>
            <a:r>
              <a:rPr lang="en-US" sz="2400" b="1" dirty="0" err="1">
                <a:latin typeface="Tahoma" panose="020B0604030504040204" pitchFamily="34" charset="0"/>
              </a:rPr>
              <a:t>Millennio</a:t>
            </a:r>
            <a:r>
              <a:rPr lang="en-US" sz="2400" b="1" dirty="0">
                <a:latin typeface="Tahoma" panose="020B0604030504040204" pitchFamily="34" charset="0"/>
              </a:rPr>
              <a:t> </a:t>
            </a:r>
            <a:r>
              <a:rPr lang="en-US" sz="2400" b="1" dirty="0" err="1">
                <a:latin typeface="Tahoma" panose="020B0604030504040204" pitchFamily="34" charset="0"/>
              </a:rPr>
              <a:t>Ineunte</a:t>
            </a:r>
            <a:r>
              <a:rPr lang="en-US" sz="2400" b="1" dirty="0">
                <a:latin typeface="Tahoma" panose="020B0604030504040204" pitchFamily="34" charset="0"/>
              </a:rPr>
              <a:t> 43 - </a:t>
            </a:r>
            <a:r>
              <a:rPr lang="en-US" sz="2400" dirty="0">
                <a:latin typeface="Tahoma" panose="020B0604030504040204" pitchFamily="34" charset="0"/>
              </a:rPr>
              <a:t>We </a:t>
            </a:r>
            <a:r>
              <a:rPr lang="en-US" sz="2400" b="0" i="0" dirty="0">
                <a:effectLst/>
                <a:latin typeface="Tahoma" panose="020B0604030504040204" pitchFamily="34" charset="0"/>
              </a:rPr>
              <a:t>need </a:t>
            </a:r>
            <a:r>
              <a:rPr lang="en-US" sz="2400" b="0" i="1" dirty="0">
                <a:effectLst/>
                <a:latin typeface="Tahoma" panose="020B0604030504040204" pitchFamily="34" charset="0"/>
              </a:rPr>
              <a:t>to promote a spirituality of communion, </a:t>
            </a:r>
            <a:r>
              <a:rPr lang="en-US" sz="2400" b="0" i="0" dirty="0">
                <a:effectLst/>
                <a:latin typeface="Tahoma" panose="020B0604030504040204" pitchFamily="34" charset="0"/>
              </a:rPr>
              <a:t> […]  A spirituality of communion indicates above all the heart's contemplation of the mystery of the Trinity dwelling in us, and whose light we must also be able to see shining on the face of the brothers and sisters around us. A spirituality of communion also means an ability to think of our brothers and sisters in faith within the profound unity of the Mystical Body, and therefore as "</a:t>
            </a:r>
            <a:r>
              <a:rPr lang="en-US" sz="2400" b="1" i="0" dirty="0">
                <a:effectLst/>
                <a:latin typeface="Tahoma" panose="020B0604030504040204" pitchFamily="34" charset="0"/>
              </a:rPr>
              <a:t>those who are a part of me</a:t>
            </a:r>
            <a:r>
              <a:rPr lang="en-US" sz="2400" b="0" i="0" dirty="0">
                <a:effectLst/>
                <a:latin typeface="Tahoma" panose="020B0604030504040204" pitchFamily="34" charset="0"/>
              </a:rPr>
              <a:t>". </a:t>
            </a:r>
            <a:endParaRPr lang="en-US" sz="2400" dirty="0"/>
          </a:p>
        </p:txBody>
      </p:sp>
    </p:spTree>
    <p:extLst>
      <p:ext uri="{BB962C8B-B14F-4D97-AF65-F5344CB8AC3E}">
        <p14:creationId xmlns:p14="http://schemas.microsoft.com/office/powerpoint/2010/main" val="41081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749D-280D-42FF-B7A9-7A5B1C406452}"/>
              </a:ext>
            </a:extLst>
          </p:cNvPr>
          <p:cNvSpPr>
            <a:spLocks noGrp="1"/>
          </p:cNvSpPr>
          <p:nvPr>
            <p:ph type="title"/>
          </p:nvPr>
        </p:nvSpPr>
        <p:spPr/>
        <p:txBody>
          <a:bodyPr/>
          <a:lstStyle/>
          <a:p>
            <a:r>
              <a:rPr lang="en-US" dirty="0"/>
              <a:t>Being concerned about other’s holiness and maturity</a:t>
            </a:r>
          </a:p>
        </p:txBody>
      </p:sp>
      <p:sp>
        <p:nvSpPr>
          <p:cNvPr id="3" name="Content Placeholder 2">
            <a:extLst>
              <a:ext uri="{FF2B5EF4-FFF2-40B4-BE49-F238E27FC236}">
                <a16:creationId xmlns:a16="http://schemas.microsoft.com/office/drawing/2014/main" id="{37D1BD4A-6505-467E-A33D-8AAAEF740491}"/>
              </a:ext>
            </a:extLst>
          </p:cNvPr>
          <p:cNvSpPr>
            <a:spLocks noGrp="1"/>
          </p:cNvSpPr>
          <p:nvPr>
            <p:ph idx="1"/>
          </p:nvPr>
        </p:nvSpPr>
        <p:spPr/>
        <p:txBody>
          <a:bodyPr>
            <a:normAutofit/>
          </a:bodyPr>
          <a:lstStyle/>
          <a:p>
            <a:r>
              <a:rPr lang="en-US" sz="2800" dirty="0">
                <a:solidFill>
                  <a:schemeClr val="tx1"/>
                </a:solidFill>
              </a:rPr>
              <a:t>You are part of me: we are </a:t>
            </a:r>
            <a:r>
              <a:rPr lang="en-US" sz="2800" b="1" dirty="0">
                <a:solidFill>
                  <a:schemeClr val="tx1"/>
                </a:solidFill>
              </a:rPr>
              <a:t>all members of the Mystical Body</a:t>
            </a:r>
          </a:p>
          <a:p>
            <a:r>
              <a:rPr lang="en-US" sz="2800" b="1" dirty="0"/>
              <a:t>We go to God together</a:t>
            </a:r>
            <a:r>
              <a:rPr lang="en-US" sz="2800" dirty="0">
                <a:solidFill>
                  <a:schemeClr val="tx1"/>
                </a:solidFill>
              </a:rPr>
              <a:t>: if someone does not live out the Gospel, he affects the whole body, he becomes a hindrance for the others. Any positive step made by a member of the body, helps the whole community.</a:t>
            </a:r>
          </a:p>
          <a:p>
            <a:r>
              <a:rPr lang="en-US" sz="2800" dirty="0">
                <a:solidFill>
                  <a:schemeClr val="tx1"/>
                </a:solidFill>
              </a:rPr>
              <a:t>As </a:t>
            </a:r>
            <a:r>
              <a:rPr lang="en-US" sz="2800" b="1" dirty="0">
                <a:solidFill>
                  <a:schemeClr val="tx1"/>
                </a:solidFill>
              </a:rPr>
              <a:t>missionaries</a:t>
            </a:r>
            <a:r>
              <a:rPr lang="en-US" sz="2800" dirty="0">
                <a:solidFill>
                  <a:schemeClr val="tx1"/>
                </a:solidFill>
              </a:rPr>
              <a:t>, we should be as community the testimony of the presence of God (as singles and as community). This is what touches hearts. If we are not saints, we cannot be missionaries (</a:t>
            </a:r>
            <a:r>
              <a:rPr lang="en-US" sz="2800" dirty="0" err="1">
                <a:solidFill>
                  <a:schemeClr val="tx1"/>
                </a:solidFill>
              </a:rPr>
              <a:t>cfr</a:t>
            </a:r>
            <a:r>
              <a:rPr lang="en-US" sz="2800" dirty="0">
                <a:solidFill>
                  <a:schemeClr val="tx1"/>
                </a:solidFill>
              </a:rPr>
              <a:t>. </a:t>
            </a:r>
            <a:r>
              <a:rPr lang="en-US" sz="2800" dirty="0" err="1">
                <a:solidFill>
                  <a:schemeClr val="tx1"/>
                </a:solidFill>
              </a:rPr>
              <a:t>RMi</a:t>
            </a:r>
            <a:r>
              <a:rPr lang="en-US" sz="2800" dirty="0">
                <a:solidFill>
                  <a:schemeClr val="tx1"/>
                </a:solidFill>
              </a:rPr>
              <a:t> 90).</a:t>
            </a:r>
          </a:p>
        </p:txBody>
      </p:sp>
    </p:spTree>
    <p:extLst>
      <p:ext uri="{BB962C8B-B14F-4D97-AF65-F5344CB8AC3E}">
        <p14:creationId xmlns:p14="http://schemas.microsoft.com/office/powerpoint/2010/main" val="28268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F97D-FA4F-4F7E-AEF4-1C83D6E5F038}"/>
              </a:ext>
            </a:extLst>
          </p:cNvPr>
          <p:cNvSpPr>
            <a:spLocks noGrp="1"/>
          </p:cNvSpPr>
          <p:nvPr>
            <p:ph type="title"/>
          </p:nvPr>
        </p:nvSpPr>
        <p:spPr/>
        <p:txBody>
          <a:bodyPr/>
          <a:lstStyle/>
          <a:p>
            <a:r>
              <a:rPr lang="en-US" dirty="0"/>
              <a:t>The Johari Window</a:t>
            </a:r>
          </a:p>
        </p:txBody>
      </p:sp>
      <p:sp>
        <p:nvSpPr>
          <p:cNvPr id="3" name="Content Placeholder 2">
            <a:extLst>
              <a:ext uri="{FF2B5EF4-FFF2-40B4-BE49-F238E27FC236}">
                <a16:creationId xmlns:a16="http://schemas.microsoft.com/office/drawing/2014/main" id="{4F578E05-D399-458C-B2FE-1C47106669AB}"/>
              </a:ext>
            </a:extLst>
          </p:cNvPr>
          <p:cNvSpPr>
            <a:spLocks noGrp="1"/>
          </p:cNvSpPr>
          <p:nvPr>
            <p:ph idx="1"/>
          </p:nvPr>
        </p:nvSpPr>
        <p:spPr>
          <a:xfrm>
            <a:off x="3869268" y="864107"/>
            <a:ext cx="7315200" cy="5734153"/>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600" dirty="0"/>
          </a:p>
          <a:p>
            <a:r>
              <a:rPr lang="en-US" sz="2600" i="1" dirty="0"/>
              <a:t>There are things known by others but not by me. I need the help of others for discovering them (blind area + open area which I am resistant to address). </a:t>
            </a:r>
          </a:p>
          <a:p>
            <a:endParaRPr lang="en-US" dirty="0"/>
          </a:p>
        </p:txBody>
      </p:sp>
      <p:pic>
        <p:nvPicPr>
          <p:cNvPr id="4" name="Picture 3">
            <a:extLst>
              <a:ext uri="{FF2B5EF4-FFF2-40B4-BE49-F238E27FC236}">
                <a16:creationId xmlns:a16="http://schemas.microsoft.com/office/drawing/2014/main" id="{5699EBD8-D08E-46F9-BC20-273549DFE8E1}"/>
              </a:ext>
            </a:extLst>
          </p:cNvPr>
          <p:cNvPicPr>
            <a:picLocks noChangeAspect="1"/>
          </p:cNvPicPr>
          <p:nvPr/>
        </p:nvPicPr>
        <p:blipFill>
          <a:blip r:embed="rId2"/>
          <a:stretch>
            <a:fillRect/>
          </a:stretch>
        </p:blipFill>
        <p:spPr>
          <a:xfrm>
            <a:off x="4478604" y="259740"/>
            <a:ext cx="6096528" cy="4761389"/>
          </a:xfrm>
          <a:prstGeom prst="rect">
            <a:avLst/>
          </a:prstGeom>
        </p:spPr>
      </p:pic>
    </p:spTree>
    <p:extLst>
      <p:ext uri="{BB962C8B-B14F-4D97-AF65-F5344CB8AC3E}">
        <p14:creationId xmlns:p14="http://schemas.microsoft.com/office/powerpoint/2010/main" val="372193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additive="base">
                                        <p:cTn id="1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7BA6-6E48-4855-BEC7-0B68B70BC23C}"/>
              </a:ext>
            </a:extLst>
          </p:cNvPr>
          <p:cNvSpPr>
            <a:spLocks noGrp="1"/>
          </p:cNvSpPr>
          <p:nvPr>
            <p:ph type="title"/>
          </p:nvPr>
        </p:nvSpPr>
        <p:spPr/>
        <p:txBody>
          <a:bodyPr/>
          <a:lstStyle/>
          <a:p>
            <a:r>
              <a:rPr lang="en-US" dirty="0"/>
              <a:t>Negative and Positive</a:t>
            </a:r>
          </a:p>
        </p:txBody>
      </p:sp>
      <p:sp>
        <p:nvSpPr>
          <p:cNvPr id="3" name="Content Placeholder 2">
            <a:extLst>
              <a:ext uri="{FF2B5EF4-FFF2-40B4-BE49-F238E27FC236}">
                <a16:creationId xmlns:a16="http://schemas.microsoft.com/office/drawing/2014/main" id="{9FB117E2-7A0A-4A4E-826C-3B4CFD5D43F7}"/>
              </a:ext>
            </a:extLst>
          </p:cNvPr>
          <p:cNvSpPr>
            <a:spLocks noGrp="1"/>
          </p:cNvSpPr>
          <p:nvPr>
            <p:ph idx="1"/>
          </p:nvPr>
        </p:nvSpPr>
        <p:spPr/>
        <p:txBody>
          <a:bodyPr>
            <a:normAutofit/>
          </a:bodyPr>
          <a:lstStyle/>
          <a:p>
            <a:r>
              <a:rPr lang="en-US" sz="2800" dirty="0"/>
              <a:t>I am concerned about my path of sanctity but I am </a:t>
            </a:r>
            <a:r>
              <a:rPr lang="en-US" sz="2800" b="1" dirty="0"/>
              <a:t>concerned also about your path of sanctity</a:t>
            </a:r>
            <a:r>
              <a:rPr lang="en-US" sz="2800" dirty="0"/>
              <a:t>. I benefit of your sanctity.</a:t>
            </a:r>
          </a:p>
          <a:p>
            <a:r>
              <a:rPr lang="en-US" sz="2800" dirty="0"/>
              <a:t>I am concerned about my human maturity, but I am </a:t>
            </a:r>
            <a:r>
              <a:rPr lang="en-US" sz="2800" b="1" dirty="0"/>
              <a:t>also concerned about your human maturity</a:t>
            </a:r>
            <a:r>
              <a:rPr lang="en-US" sz="2800" dirty="0"/>
              <a:t>. I enjoy your talents and positive achievements.</a:t>
            </a:r>
          </a:p>
          <a:p>
            <a:endParaRPr lang="en-US" sz="2400" dirty="0"/>
          </a:p>
        </p:txBody>
      </p:sp>
    </p:spTree>
    <p:extLst>
      <p:ext uri="{BB962C8B-B14F-4D97-AF65-F5344CB8AC3E}">
        <p14:creationId xmlns:p14="http://schemas.microsoft.com/office/powerpoint/2010/main" val="10171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9C92-D233-4022-8669-3121780E8C5A}"/>
              </a:ext>
            </a:extLst>
          </p:cNvPr>
          <p:cNvSpPr>
            <a:spLocks noGrp="1"/>
          </p:cNvSpPr>
          <p:nvPr>
            <p:ph type="title"/>
          </p:nvPr>
        </p:nvSpPr>
        <p:spPr/>
        <p:txBody>
          <a:bodyPr/>
          <a:lstStyle/>
          <a:p>
            <a:r>
              <a:rPr lang="en-US" dirty="0"/>
              <a:t>Attitudes in giving the </a:t>
            </a:r>
            <a:r>
              <a:rPr lang="en-US" i="1" dirty="0"/>
              <a:t>correction.</a:t>
            </a:r>
          </a:p>
        </p:txBody>
      </p:sp>
      <p:sp>
        <p:nvSpPr>
          <p:cNvPr id="3" name="Content Placeholder 2">
            <a:extLst>
              <a:ext uri="{FF2B5EF4-FFF2-40B4-BE49-F238E27FC236}">
                <a16:creationId xmlns:a16="http://schemas.microsoft.com/office/drawing/2014/main" id="{A68CC532-D850-4003-8F91-8621C184E672}"/>
              </a:ext>
            </a:extLst>
          </p:cNvPr>
          <p:cNvSpPr>
            <a:spLocks noGrp="1"/>
          </p:cNvSpPr>
          <p:nvPr>
            <p:ph idx="1"/>
          </p:nvPr>
        </p:nvSpPr>
        <p:spPr>
          <a:xfrm>
            <a:off x="3869267" y="173255"/>
            <a:ext cx="7777301" cy="6535553"/>
          </a:xfrm>
        </p:spPr>
        <p:txBody>
          <a:bodyPr>
            <a:normAutofit/>
          </a:bodyPr>
          <a:lstStyle/>
          <a:p>
            <a:r>
              <a:rPr lang="en-US" sz="2600" dirty="0">
                <a:solidFill>
                  <a:schemeClr val="tx1"/>
                </a:solidFill>
              </a:rPr>
              <a:t>I put myself </a:t>
            </a:r>
            <a:r>
              <a:rPr lang="en-US" sz="2600" b="1" dirty="0">
                <a:solidFill>
                  <a:schemeClr val="tx1"/>
                </a:solidFill>
              </a:rPr>
              <a:t>before God</a:t>
            </a:r>
            <a:r>
              <a:rPr lang="en-US" sz="2600" dirty="0">
                <a:solidFill>
                  <a:schemeClr val="tx1"/>
                </a:solidFill>
              </a:rPr>
              <a:t>: I ask for His guidance and light. </a:t>
            </a:r>
            <a:r>
              <a:rPr lang="en-US" sz="2400" dirty="0">
                <a:solidFill>
                  <a:schemeClr val="tx1"/>
                </a:solidFill>
              </a:rPr>
              <a:t>(How does God himself see this brother of mine? Is this only my personal impression or it is really something to be changed?).</a:t>
            </a:r>
          </a:p>
          <a:p>
            <a:r>
              <a:rPr lang="en-US" sz="2600" dirty="0">
                <a:solidFill>
                  <a:schemeClr val="tx1"/>
                </a:solidFill>
              </a:rPr>
              <a:t>I do it </a:t>
            </a:r>
            <a:r>
              <a:rPr lang="en-US" sz="2600" b="1" dirty="0">
                <a:solidFill>
                  <a:schemeClr val="tx1"/>
                </a:solidFill>
              </a:rPr>
              <a:t>out of love:</a:t>
            </a:r>
            <a:r>
              <a:rPr lang="en-US" sz="2600" dirty="0">
                <a:solidFill>
                  <a:schemeClr val="tx1"/>
                </a:solidFill>
              </a:rPr>
              <a:t> I do it for helping the other grow. The focus is the other, not me.</a:t>
            </a:r>
          </a:p>
          <a:p>
            <a:pPr lvl="1"/>
            <a:r>
              <a:rPr lang="en-US" sz="2400" dirty="0">
                <a:solidFill>
                  <a:schemeClr val="tx1"/>
                </a:solidFill>
              </a:rPr>
              <a:t>Not for revenge</a:t>
            </a:r>
          </a:p>
          <a:p>
            <a:pPr lvl="1"/>
            <a:r>
              <a:rPr lang="en-US" sz="2400" dirty="0">
                <a:solidFill>
                  <a:schemeClr val="tx1"/>
                </a:solidFill>
              </a:rPr>
              <a:t>Not because I cannot bear that behavior any longer </a:t>
            </a:r>
          </a:p>
          <a:p>
            <a:pPr lvl="1"/>
            <a:r>
              <a:rPr lang="en-US" sz="2400" dirty="0">
                <a:solidFill>
                  <a:schemeClr val="tx1"/>
                </a:solidFill>
              </a:rPr>
              <a:t>Not for pleasing (compliance)</a:t>
            </a:r>
          </a:p>
          <a:p>
            <a:pPr lvl="1"/>
            <a:r>
              <a:rPr lang="en-US" sz="2400" dirty="0">
                <a:solidFill>
                  <a:schemeClr val="tx1"/>
                </a:solidFill>
              </a:rPr>
              <a:t>Not for destroying the other</a:t>
            </a:r>
          </a:p>
          <a:p>
            <a:r>
              <a:rPr lang="en-US" sz="2600" b="1" dirty="0">
                <a:solidFill>
                  <a:schemeClr val="tx1"/>
                </a:solidFill>
              </a:rPr>
              <a:t>Freedom</a:t>
            </a:r>
            <a:r>
              <a:rPr lang="en-US" sz="2600" dirty="0">
                <a:solidFill>
                  <a:schemeClr val="tx1"/>
                </a:solidFill>
              </a:rPr>
              <a:t>: I correct out of love, but I am in the disposition to accept you even if you do not change (mercy).</a:t>
            </a:r>
          </a:p>
          <a:p>
            <a:pPr lvl="1"/>
            <a:endParaRPr lang="en-US" sz="2400" dirty="0"/>
          </a:p>
        </p:txBody>
      </p:sp>
    </p:spTree>
    <p:extLst>
      <p:ext uri="{BB962C8B-B14F-4D97-AF65-F5344CB8AC3E}">
        <p14:creationId xmlns:p14="http://schemas.microsoft.com/office/powerpoint/2010/main" val="42381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8DDD-40E3-4950-85F8-EB9516082005}"/>
              </a:ext>
            </a:extLst>
          </p:cNvPr>
          <p:cNvSpPr>
            <a:spLocks noGrp="1"/>
          </p:cNvSpPr>
          <p:nvPr>
            <p:ph type="title"/>
          </p:nvPr>
        </p:nvSpPr>
        <p:spPr/>
        <p:txBody>
          <a:bodyPr/>
          <a:lstStyle/>
          <a:p>
            <a:r>
              <a:rPr lang="en-US" dirty="0"/>
              <a:t>Some concrete aspects.</a:t>
            </a:r>
          </a:p>
        </p:txBody>
      </p:sp>
      <p:sp>
        <p:nvSpPr>
          <p:cNvPr id="3" name="Content Placeholder 2">
            <a:extLst>
              <a:ext uri="{FF2B5EF4-FFF2-40B4-BE49-F238E27FC236}">
                <a16:creationId xmlns:a16="http://schemas.microsoft.com/office/drawing/2014/main" id="{FB2C4B06-DAFC-47DB-BB2A-456C35BEBC59}"/>
              </a:ext>
            </a:extLst>
          </p:cNvPr>
          <p:cNvSpPr>
            <a:spLocks noGrp="1"/>
          </p:cNvSpPr>
          <p:nvPr>
            <p:ph idx="1"/>
          </p:nvPr>
        </p:nvSpPr>
        <p:spPr/>
        <p:txBody>
          <a:bodyPr/>
          <a:lstStyle/>
          <a:p>
            <a:r>
              <a:rPr lang="en-US" sz="2800" dirty="0">
                <a:solidFill>
                  <a:schemeClr val="tx1"/>
                </a:solidFill>
              </a:rPr>
              <a:t>Be </a:t>
            </a:r>
            <a:r>
              <a:rPr lang="en-US" sz="2800" b="1" dirty="0">
                <a:solidFill>
                  <a:schemeClr val="tx1"/>
                </a:solidFill>
              </a:rPr>
              <a:t>short and essential </a:t>
            </a:r>
            <a:r>
              <a:rPr lang="en-US" sz="2800" dirty="0">
                <a:solidFill>
                  <a:schemeClr val="tx1"/>
                </a:solidFill>
              </a:rPr>
              <a:t>in your statements, choosing the most substantial things.</a:t>
            </a:r>
          </a:p>
          <a:p>
            <a:r>
              <a:rPr lang="en-US" sz="2800" dirty="0">
                <a:solidFill>
                  <a:schemeClr val="tx1"/>
                </a:solidFill>
              </a:rPr>
              <a:t>Avoid statements that address the other’s  personality altogether: if possible, </a:t>
            </a:r>
            <a:r>
              <a:rPr lang="en-US" sz="2800" b="1" dirty="0">
                <a:solidFill>
                  <a:schemeClr val="tx1"/>
                </a:solidFill>
              </a:rPr>
              <a:t>refer to concrete facts </a:t>
            </a:r>
            <a:r>
              <a:rPr lang="en-US" sz="2400" i="1" dirty="0">
                <a:solidFill>
                  <a:schemeClr val="tx1"/>
                </a:solidFill>
              </a:rPr>
              <a:t>(not “you are selfish”, yes  “ two days ago I saw you taking too much food and so nothing was left for the brother after you…”).</a:t>
            </a:r>
          </a:p>
          <a:p>
            <a:r>
              <a:rPr lang="en-US" sz="2800" dirty="0">
                <a:solidFill>
                  <a:schemeClr val="tx1"/>
                </a:solidFill>
              </a:rPr>
              <a:t>Be ready to </a:t>
            </a:r>
            <a:r>
              <a:rPr lang="en-US" sz="2800" b="1" dirty="0">
                <a:solidFill>
                  <a:schemeClr val="tx1"/>
                </a:solidFill>
              </a:rPr>
              <a:t>give clarifications</a:t>
            </a:r>
            <a:r>
              <a:rPr lang="en-US" sz="2800" dirty="0">
                <a:solidFill>
                  <a:schemeClr val="tx1"/>
                </a:solidFill>
              </a:rPr>
              <a:t>: put your name at the bottom of the correction statement.</a:t>
            </a:r>
          </a:p>
          <a:p>
            <a:endParaRPr lang="en-US" dirty="0"/>
          </a:p>
        </p:txBody>
      </p:sp>
    </p:spTree>
    <p:extLst>
      <p:ext uri="{BB962C8B-B14F-4D97-AF65-F5344CB8AC3E}">
        <p14:creationId xmlns:p14="http://schemas.microsoft.com/office/powerpoint/2010/main" val="23478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C9DA-B549-41F6-BAAB-E0F4545E8CFA}"/>
              </a:ext>
            </a:extLst>
          </p:cNvPr>
          <p:cNvSpPr>
            <a:spLocks noGrp="1"/>
          </p:cNvSpPr>
          <p:nvPr>
            <p:ph type="title"/>
          </p:nvPr>
        </p:nvSpPr>
        <p:spPr/>
        <p:txBody>
          <a:bodyPr/>
          <a:lstStyle/>
          <a:p>
            <a:r>
              <a:rPr lang="en-US" dirty="0"/>
              <a:t>How </a:t>
            </a:r>
            <a:br>
              <a:rPr lang="en-US" dirty="0"/>
            </a:br>
            <a:r>
              <a:rPr lang="en-US" dirty="0"/>
              <a:t>to receive it.</a:t>
            </a:r>
          </a:p>
        </p:txBody>
      </p:sp>
      <p:sp>
        <p:nvSpPr>
          <p:cNvPr id="3" name="Content Placeholder 2">
            <a:extLst>
              <a:ext uri="{FF2B5EF4-FFF2-40B4-BE49-F238E27FC236}">
                <a16:creationId xmlns:a16="http://schemas.microsoft.com/office/drawing/2014/main" id="{3FA7D1B4-2CEB-4941-A9B9-9F9A56F0B2D0}"/>
              </a:ext>
            </a:extLst>
          </p:cNvPr>
          <p:cNvSpPr>
            <a:spLocks noGrp="1"/>
          </p:cNvSpPr>
          <p:nvPr>
            <p:ph idx="1"/>
          </p:nvPr>
        </p:nvSpPr>
        <p:spPr>
          <a:xfrm>
            <a:off x="3869268" y="470517"/>
            <a:ext cx="7315200" cy="5838003"/>
          </a:xfrm>
        </p:spPr>
        <p:txBody>
          <a:bodyPr>
            <a:normAutofit/>
          </a:bodyPr>
          <a:lstStyle/>
          <a:p>
            <a:r>
              <a:rPr lang="en-US" sz="2400" dirty="0">
                <a:solidFill>
                  <a:schemeClr val="tx1"/>
                </a:solidFill>
              </a:rPr>
              <a:t>Receive the correction </a:t>
            </a:r>
            <a:r>
              <a:rPr lang="en-US" sz="2400" b="1" dirty="0">
                <a:solidFill>
                  <a:schemeClr val="tx1"/>
                </a:solidFill>
              </a:rPr>
              <a:t>as an act of love </a:t>
            </a:r>
            <a:r>
              <a:rPr lang="en-US" sz="2400" dirty="0">
                <a:solidFill>
                  <a:schemeClr val="tx1"/>
                </a:solidFill>
              </a:rPr>
              <a:t>for your own  growth. Do not refuse it right away, do not be defensive. God tells you something through it. </a:t>
            </a:r>
          </a:p>
          <a:p>
            <a:r>
              <a:rPr lang="en-US" sz="2400" b="1" dirty="0">
                <a:solidFill>
                  <a:schemeClr val="tx1"/>
                </a:solidFill>
              </a:rPr>
              <a:t>Learn how to receive criticism</a:t>
            </a:r>
            <a:r>
              <a:rPr lang="en-US" sz="2400" dirty="0">
                <a:solidFill>
                  <a:schemeClr val="tx1"/>
                </a:solidFill>
              </a:rPr>
              <a:t>: this is very helpful for the future (be sure that you will receive criticisms in less polite ways…).</a:t>
            </a:r>
          </a:p>
          <a:p>
            <a:r>
              <a:rPr lang="en-US" sz="2400" dirty="0">
                <a:solidFill>
                  <a:schemeClr val="tx1"/>
                </a:solidFill>
              </a:rPr>
              <a:t>A criticism on a </a:t>
            </a:r>
            <a:r>
              <a:rPr lang="en-US" sz="2400" b="1" dirty="0">
                <a:solidFill>
                  <a:schemeClr val="tx1"/>
                </a:solidFill>
              </a:rPr>
              <a:t>specific</a:t>
            </a:r>
            <a:r>
              <a:rPr lang="en-US" sz="2400" dirty="0">
                <a:solidFill>
                  <a:schemeClr val="tx1"/>
                </a:solidFill>
              </a:rPr>
              <a:t> </a:t>
            </a:r>
            <a:r>
              <a:rPr lang="en-US" sz="2400" b="1" dirty="0">
                <a:solidFill>
                  <a:schemeClr val="tx1"/>
                </a:solidFill>
              </a:rPr>
              <a:t>behavior</a:t>
            </a:r>
            <a:r>
              <a:rPr lang="en-US" sz="2400" dirty="0">
                <a:solidFill>
                  <a:schemeClr val="tx1"/>
                </a:solidFill>
              </a:rPr>
              <a:t> is not an overall attack to your person.</a:t>
            </a:r>
          </a:p>
          <a:p>
            <a:r>
              <a:rPr lang="en-US" sz="2400" dirty="0">
                <a:solidFill>
                  <a:schemeClr val="tx1"/>
                </a:solidFill>
              </a:rPr>
              <a:t>Do not take any correction as word of God: </a:t>
            </a:r>
            <a:r>
              <a:rPr lang="en-US" sz="2400" b="1" dirty="0">
                <a:solidFill>
                  <a:schemeClr val="tx1"/>
                </a:solidFill>
              </a:rPr>
              <a:t>it is possible that someone sees things not objectively</a:t>
            </a:r>
            <a:r>
              <a:rPr lang="en-US" sz="2400" dirty="0">
                <a:solidFill>
                  <a:schemeClr val="tx1"/>
                </a:solidFill>
              </a:rPr>
              <a:t>. But if something is highlighted by several people…, think twice before denying it. If you do not understand or agree, talk to the person who criticized you.</a:t>
            </a:r>
          </a:p>
          <a:p>
            <a:r>
              <a:rPr lang="en-US" sz="2400" b="1" dirty="0">
                <a:solidFill>
                  <a:schemeClr val="tx1"/>
                </a:solidFill>
              </a:rPr>
              <a:t>“Give back” to God </a:t>
            </a:r>
            <a:r>
              <a:rPr lang="en-US" sz="2400" dirty="0">
                <a:solidFill>
                  <a:schemeClr val="tx1"/>
                </a:solidFill>
              </a:rPr>
              <a:t>all your positive achievements (they are His graces), be humble.</a:t>
            </a:r>
          </a:p>
        </p:txBody>
      </p:sp>
    </p:spTree>
    <p:extLst>
      <p:ext uri="{BB962C8B-B14F-4D97-AF65-F5344CB8AC3E}">
        <p14:creationId xmlns:p14="http://schemas.microsoft.com/office/powerpoint/2010/main" val="19325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208</TotalTime>
  <Words>1128</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Corbel</vt:lpstr>
      <vt:lpstr>Tahoma</vt:lpstr>
      <vt:lpstr>Wingdings 2</vt:lpstr>
      <vt:lpstr>Frame</vt:lpstr>
      <vt:lpstr>«Correctio Fraterna» (or Fraternal Correction)</vt:lpstr>
      <vt:lpstr>The spirit behind the correctio fraterna</vt:lpstr>
      <vt:lpstr>Spirituality of communion.</vt:lpstr>
      <vt:lpstr>Being concerned about other’s holiness and maturity</vt:lpstr>
      <vt:lpstr>The Johari Window</vt:lpstr>
      <vt:lpstr>Negative and Positive</vt:lpstr>
      <vt:lpstr>Attitudes in giving the correction.</vt:lpstr>
      <vt:lpstr>Some concrete aspects.</vt:lpstr>
      <vt:lpstr>How  to receive it.</vt:lpstr>
      <vt:lpstr>How to make the correction</vt:lpstr>
      <vt:lpstr>Realistic expectations.</vt:lpstr>
      <vt:lpstr>My disposition in accompanying the 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 Fraterna</dc:title>
  <dc:creator>Computer</dc:creator>
  <cp:lastModifiedBy>Computer</cp:lastModifiedBy>
  <cp:revision>35</cp:revision>
  <cp:lastPrinted>2021-01-09T02:18:53Z</cp:lastPrinted>
  <dcterms:created xsi:type="dcterms:W3CDTF">2021-01-08T09:19:12Z</dcterms:created>
  <dcterms:modified xsi:type="dcterms:W3CDTF">2021-01-13T03:12:26Z</dcterms:modified>
</cp:coreProperties>
</file>